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34" r:id="rId1"/>
  </p:sldMasterIdLst>
  <p:sldIdLst>
    <p:sldId id="256" r:id="rId2"/>
    <p:sldId id="258" r:id="rId3"/>
    <p:sldId id="259" r:id="rId4"/>
    <p:sldId id="260" r:id="rId5"/>
    <p:sldId id="262" r:id="rId6"/>
    <p:sldId id="261" r:id="rId7"/>
    <p:sldId id="26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9" d="100"/>
          <a:sy n="109" d="100"/>
        </p:scale>
        <p:origin x="-512"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pPr eaLnBrk="1" latinLnBrk="0" hangingPunct="1"/>
            <a:fld id="{E637BB6B-EE1B-48FB-8575-0D55C373DE88}" type="datetimeFigureOut">
              <a:rPr lang="en-US" smtClean="0"/>
              <a:pPr eaLnBrk="1" latinLnBrk="0" hangingPunct="1"/>
              <a:t>7/31/12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kumimoji="0"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754ED01-E2A0-4C1E-8E21-014B99041579}"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8F379E-554B-3842-A647-BB30EAABAF7C}" type="datetimeFigureOut">
              <a:rPr lang="en-US" smtClean="0"/>
              <a:t>7/31/12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32910-E08D-514F-85C2-286A7E1C18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8F379E-554B-3842-A647-BB30EAABAF7C}" type="datetimeFigureOut">
              <a:rPr lang="en-US" smtClean="0"/>
              <a:t>7/31/12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32910-E08D-514F-85C2-286A7E1C185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8F379E-554B-3842-A647-BB30EAABAF7C}" type="datetimeFigureOut">
              <a:rPr lang="en-US" smtClean="0"/>
              <a:t>7/31/12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32910-E08D-514F-85C2-286A7E1C185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7/31/12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A8F379E-554B-3842-A647-BB30EAABAF7C}" type="datetimeFigureOut">
              <a:rPr lang="en-US" smtClean="0"/>
              <a:t>7/31/12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F32910-E08D-514F-85C2-286A7E1C1853}"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8F379E-554B-3842-A647-BB30EAABAF7C}" type="datetimeFigureOut">
              <a:rPr lang="en-US" smtClean="0"/>
              <a:t>7/31/12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F32910-E08D-514F-85C2-286A7E1C185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8F379E-554B-3842-A647-BB30EAABAF7C}" type="datetimeFigureOut">
              <a:rPr lang="en-US" smtClean="0"/>
              <a:t>7/31/12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F32910-E08D-514F-85C2-286A7E1C185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8F379E-554B-3842-A647-BB30EAABAF7C}" type="datetimeFigureOut">
              <a:rPr lang="en-US" smtClean="0"/>
              <a:t>7/31/12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F32910-E08D-514F-85C2-286A7E1C18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A8F379E-554B-3842-A647-BB30EAABAF7C}" type="datetimeFigureOut">
              <a:rPr lang="en-US" smtClean="0"/>
              <a:t>7/31/12</a:t>
            </a:fld>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8F379E-554B-3842-A647-BB30EAABAF7C}" type="datetimeFigureOut">
              <a:rPr lang="en-US" smtClean="0"/>
              <a:t>7/31/12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D7F32910-E08D-514F-85C2-286A7E1C185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A8F379E-554B-3842-A647-BB30EAABAF7C}" type="datetimeFigureOut">
              <a:rPr lang="en-US" smtClean="0"/>
              <a:t>7/31/12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7F32910-E08D-514F-85C2-286A7E1C185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235" r:id="rId1"/>
    <p:sldLayoutId id="2147484236" r:id="rId2"/>
    <p:sldLayoutId id="2147484237" r:id="rId3"/>
    <p:sldLayoutId id="2147484238" r:id="rId4"/>
    <p:sldLayoutId id="2147484239" r:id="rId5"/>
    <p:sldLayoutId id="2147484240" r:id="rId6"/>
    <p:sldLayoutId id="2147484241" r:id="rId7"/>
    <p:sldLayoutId id="2147484242" r:id="rId8"/>
    <p:sldLayoutId id="2147484243" r:id="rId9"/>
    <p:sldLayoutId id="2147484244" r:id="rId10"/>
    <p:sldLayoutId id="214748424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jeasprc.org" TargetMode="External"/><Relationship Id="rId3" Type="http://schemas.openxmlformats.org/officeDocument/2006/relationships/hyperlink" Target="http://jeapressright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33097" y="2718920"/>
            <a:ext cx="3551181" cy="1702160"/>
          </a:xfrm>
        </p:spPr>
        <p:txBody>
          <a:bodyPr>
            <a:normAutofit fontScale="90000"/>
          </a:bodyPr>
          <a:lstStyle/>
          <a:p>
            <a:pPr algn="r"/>
            <a:r>
              <a:rPr lang="en-US" dirty="0" smtClean="0"/>
              <a:t>What </a:t>
            </a:r>
            <a:br>
              <a:rPr lang="en-US" dirty="0" smtClean="0"/>
            </a:br>
            <a:r>
              <a:rPr lang="en-US" dirty="0" smtClean="0"/>
              <a:t>you select </a:t>
            </a:r>
            <a:br>
              <a:rPr lang="en-US" dirty="0" smtClean="0"/>
            </a:br>
            <a:r>
              <a:rPr lang="en-US" dirty="0" smtClean="0"/>
              <a:t>does make a difference </a:t>
            </a:r>
            <a:endParaRPr lang="en-US" dirty="0"/>
          </a:p>
        </p:txBody>
      </p:sp>
      <p:sp>
        <p:nvSpPr>
          <p:cNvPr id="4" name="TextBox 3"/>
          <p:cNvSpPr txBox="1"/>
          <p:nvPr/>
        </p:nvSpPr>
        <p:spPr>
          <a:xfrm>
            <a:off x="4974007" y="105828"/>
            <a:ext cx="2986756" cy="2123658"/>
          </a:xfrm>
          <a:prstGeom prst="rect">
            <a:avLst/>
          </a:prstGeom>
          <a:noFill/>
        </p:spPr>
        <p:txBody>
          <a:bodyPr wrap="square" rtlCol="0">
            <a:spAutoFit/>
          </a:bodyPr>
          <a:lstStyle/>
          <a:p>
            <a:pPr algn="r"/>
            <a:r>
              <a:rPr lang="en-US" sz="4400" dirty="0" smtClean="0">
                <a:latin typeface="American Typewriter Light"/>
              </a:rPr>
              <a:t>Deciding  editorial policies</a:t>
            </a:r>
            <a:endParaRPr lang="en-US" sz="4400" dirty="0">
              <a:latin typeface="American Typewriter Light"/>
            </a:endParaRPr>
          </a:p>
        </p:txBody>
      </p:sp>
      <p:pic>
        <p:nvPicPr>
          <p:cNvPr id="7" name="Picture 6" descr="Macintosh HD:Users:admin:Desktop:Const. Day mats:logo.jpg"/>
          <p:cNvPicPr/>
          <p:nvPr/>
        </p:nvPicPr>
        <p:blipFill>
          <a:blip r:embed="rId2">
            <a:extLst>
              <a:ext uri="{28A0092B-C50C-407E-A947-70E740481C1C}">
                <a14:useLocalDpi xmlns:a14="http://schemas.microsoft.com/office/drawing/2010/main" val="0"/>
              </a:ext>
            </a:extLst>
          </a:blip>
          <a:srcRect/>
          <a:stretch>
            <a:fillRect/>
          </a:stretch>
        </p:blipFill>
        <p:spPr bwMode="auto">
          <a:xfrm>
            <a:off x="6349792" y="4832649"/>
            <a:ext cx="1600807" cy="1222852"/>
          </a:xfrm>
          <a:prstGeom prst="rect">
            <a:avLst/>
          </a:prstGeom>
          <a:noFill/>
          <a:ln>
            <a:noFill/>
          </a:ln>
        </p:spPr>
      </p:pic>
      <p:pic>
        <p:nvPicPr>
          <p:cNvPr id="5" name="Picture 4" descr="new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3468" y="4955553"/>
            <a:ext cx="1699556" cy="739703"/>
          </a:xfrm>
          <a:prstGeom prst="rect">
            <a:avLst/>
          </a:prstGeom>
        </p:spPr>
      </p:pic>
    </p:spTree>
    <p:extLst>
      <p:ext uri="{BB962C8B-B14F-4D97-AF65-F5344CB8AC3E}">
        <p14:creationId xmlns:p14="http://schemas.microsoft.com/office/powerpoint/2010/main" val="287748846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To </a:t>
            </a:r>
            <a:r>
              <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avoid restrictive policies, </a:t>
            </a:r>
            <a:r>
              <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we would create </a:t>
            </a:r>
            <a:br>
              <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precisely worded policies that protect all parties. </a:t>
            </a:r>
            <a:br>
              <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They also protect student freedoms </a:t>
            </a:r>
            <a:br>
              <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and </a:t>
            </a: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encourage </a:t>
            </a:r>
            <a:r>
              <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journalistic responsibility. </a:t>
            </a:r>
            <a:br>
              <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Our recommendations include: </a:t>
            </a:r>
            <a:endPar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1114046" y="2323652"/>
            <a:ext cx="6929029" cy="3931738"/>
          </a:xfrm>
        </p:spPr>
        <p:txBody>
          <a:bodyPr>
            <a:normAutofit fontScale="47500" lnSpcReduction="20000"/>
          </a:bodyPr>
          <a:lstStyle/>
          <a:p>
            <a:pPr algn="r">
              <a:buNone/>
            </a:pPr>
            <a:r>
              <a:rPr lang="en-US" sz="5100" dirty="0">
                <a:solidFill>
                  <a:srgbClr val="705032"/>
                </a:solidFill>
                <a:latin typeface="Arial" charset="0"/>
                <a:ea typeface="ＭＳ Ｐゴシック" charset="0"/>
                <a:cs typeface="ＭＳ Ｐゴシック" charset="0"/>
              </a:rPr>
              <a:t>• Statement of mission and journalistic principles</a:t>
            </a:r>
          </a:p>
          <a:p>
            <a:pPr algn="r">
              <a:buNone/>
            </a:pPr>
            <a:r>
              <a:rPr lang="en-US" sz="5100" dirty="0">
                <a:solidFill>
                  <a:srgbClr val="705032"/>
                </a:solidFill>
                <a:latin typeface="Arial" charset="0"/>
                <a:ea typeface="ＭＳ Ｐゴシック" charset="0"/>
                <a:cs typeface="ＭＳ Ｐゴシック" charset="0"/>
              </a:rPr>
              <a:t>• Statement of </a:t>
            </a:r>
            <a:r>
              <a:rPr lang="en-US" sz="5100" dirty="0">
                <a:solidFill>
                  <a:srgbClr val="FF0000"/>
                </a:solidFill>
                <a:latin typeface="Arial" charset="0"/>
                <a:ea typeface="ＭＳ Ｐゴシック" charset="0"/>
                <a:cs typeface="ＭＳ Ｐゴシック" charset="0"/>
              </a:rPr>
              <a:t>forum</a:t>
            </a:r>
            <a:r>
              <a:rPr lang="en-US" sz="5100" dirty="0">
                <a:solidFill>
                  <a:srgbClr val="705032"/>
                </a:solidFill>
                <a:latin typeface="Arial" charset="0"/>
                <a:ea typeface="ＭＳ Ｐゴシック" charset="0"/>
                <a:cs typeface="ＭＳ Ｐゴシック" charset="0"/>
              </a:rPr>
              <a:t> status/ prior review</a:t>
            </a:r>
          </a:p>
          <a:p>
            <a:pPr algn="r">
              <a:buNone/>
            </a:pPr>
            <a:r>
              <a:rPr lang="en-US" sz="5100" dirty="0">
                <a:solidFill>
                  <a:srgbClr val="705032"/>
                </a:solidFill>
                <a:latin typeface="Arial" charset="0"/>
                <a:ea typeface="ＭＳ Ｐゴシック" charset="0"/>
                <a:cs typeface="ＭＳ Ｐゴシック" charset="0"/>
              </a:rPr>
              <a:t>• Role of the publication/media</a:t>
            </a:r>
          </a:p>
          <a:p>
            <a:pPr algn="r">
              <a:buNone/>
            </a:pPr>
            <a:r>
              <a:rPr lang="en-US" sz="5100" dirty="0">
                <a:solidFill>
                  <a:srgbClr val="705032"/>
                </a:solidFill>
                <a:latin typeface="Arial" charset="0"/>
                <a:ea typeface="ＭＳ Ｐゴシック" charset="0"/>
                <a:cs typeface="ＭＳ Ｐゴシック" charset="0"/>
              </a:rPr>
              <a:t>• Role of the adviser/school system</a:t>
            </a:r>
          </a:p>
          <a:p>
            <a:pPr algn="r">
              <a:buNone/>
            </a:pPr>
            <a:r>
              <a:rPr lang="en-US" sz="5100" dirty="0">
                <a:solidFill>
                  <a:srgbClr val="705032"/>
                </a:solidFill>
                <a:latin typeface="Arial" charset="0"/>
                <a:ea typeface="ＭＳ Ｐゴシック" charset="0"/>
                <a:cs typeface="ＭＳ Ｐゴシック" charset="0"/>
              </a:rPr>
              <a:t>• Rights and responsibilities of the student staff</a:t>
            </a:r>
          </a:p>
          <a:p>
            <a:pPr algn="r">
              <a:buNone/>
            </a:pPr>
            <a:r>
              <a:rPr lang="en-US" sz="5100" dirty="0">
                <a:solidFill>
                  <a:srgbClr val="705032"/>
                </a:solidFill>
                <a:latin typeface="Arial" charset="0"/>
                <a:ea typeface="ＭＳ Ｐゴシック" charset="0"/>
                <a:cs typeface="ＭＳ Ｐゴシック" charset="0"/>
              </a:rPr>
              <a:t>• Who makes final decisions of all content</a:t>
            </a:r>
          </a:p>
          <a:p>
            <a:pPr algn="r">
              <a:buNone/>
            </a:pPr>
            <a:r>
              <a:rPr lang="en-US" sz="5100" dirty="0">
                <a:solidFill>
                  <a:srgbClr val="705032"/>
                </a:solidFill>
                <a:latin typeface="Arial" charset="0"/>
                <a:ea typeface="ＭＳ Ｐゴシック" charset="0"/>
                <a:cs typeface="ＭＳ Ｐゴシック" charset="0"/>
              </a:rPr>
              <a:t>• Letters to the editor, advertisement policy, how to handle death reporting, use of </a:t>
            </a:r>
            <a:r>
              <a:rPr lang="en-US" sz="5100" dirty="0" smtClean="0">
                <a:solidFill>
                  <a:srgbClr val="705032"/>
                </a:solidFill>
                <a:latin typeface="Arial" charset="0"/>
                <a:ea typeface="ＭＳ Ｐゴシック" charset="0"/>
                <a:cs typeface="ＭＳ Ｐゴシック" charset="0"/>
              </a:rPr>
              <a:t>others</a:t>
            </a:r>
            <a:r>
              <a:rPr lang="ja-JP" altLang="en-US" sz="5100" dirty="0">
                <a:solidFill>
                  <a:srgbClr val="705032"/>
                </a:solidFill>
                <a:latin typeface="Arial" charset="0"/>
                <a:ea typeface="ＭＳ Ｐゴシック" charset="0"/>
                <a:cs typeface="ＭＳ Ｐゴシック" charset="0"/>
              </a:rPr>
              <a:t>’</a:t>
            </a:r>
            <a:r>
              <a:rPr lang="en-US" altLang="ja-JP" sz="5100" dirty="0">
                <a:solidFill>
                  <a:srgbClr val="705032"/>
                </a:solidFill>
                <a:latin typeface="Arial" charset="0"/>
                <a:ea typeface="ＭＳ Ｐゴシック" charset="0"/>
                <a:cs typeface="ＭＳ Ｐゴシック" charset="0"/>
              </a:rPr>
              <a:t> images, photo-</a:t>
            </a:r>
            <a:r>
              <a:rPr lang="en-US" altLang="ja-JP" sz="5100" dirty="0" smtClean="0">
                <a:solidFill>
                  <a:srgbClr val="705032"/>
                </a:solidFill>
                <a:latin typeface="Arial" charset="0"/>
                <a:ea typeface="ＭＳ Ｐゴシック" charset="0"/>
                <a:cs typeface="ＭＳ Ｐゴシック" charset="0"/>
              </a:rPr>
              <a:t>manipulation</a:t>
            </a:r>
          </a:p>
          <a:p>
            <a:pPr algn="r">
              <a:buNone/>
            </a:pPr>
            <a:r>
              <a:rPr lang="en-US" altLang="ja-JP" sz="5100" dirty="0" smtClean="0">
                <a:solidFill>
                  <a:srgbClr val="705032"/>
                </a:solidFill>
                <a:latin typeface="Arial" charset="0"/>
                <a:ea typeface="ＭＳ Ｐゴシック" charset="0"/>
                <a:cs typeface="ＭＳ Ｐゴシック" charset="0"/>
              </a:rPr>
              <a:t>• Consistency between student media policies</a:t>
            </a:r>
            <a:endParaRPr lang="en-US" altLang="ja-JP" sz="5100" dirty="0">
              <a:solidFill>
                <a:srgbClr val="705032"/>
              </a:solidFill>
              <a:latin typeface="Arial" charset="0"/>
              <a:ea typeface="ＭＳ Ｐゴシック" charset="0"/>
              <a:cs typeface="ＭＳ Ｐゴシック" charset="0"/>
            </a:endParaRPr>
          </a:p>
          <a:p>
            <a:pPr algn="r">
              <a:buNone/>
            </a:pPr>
            <a:r>
              <a:rPr lang="en-US" sz="5100" dirty="0">
                <a:solidFill>
                  <a:srgbClr val="705032"/>
                </a:solidFill>
                <a:latin typeface="Arial" charset="0"/>
                <a:ea typeface="ＭＳ Ｐゴシック" charset="0"/>
                <a:cs typeface="ＭＳ Ｐゴシック" charset="0"/>
              </a:rPr>
              <a:t>• </a:t>
            </a:r>
            <a:r>
              <a:rPr lang="en-US" sz="5100" dirty="0" smtClean="0">
                <a:solidFill>
                  <a:srgbClr val="705032"/>
                </a:solidFill>
                <a:latin typeface="Arial" charset="0"/>
                <a:ea typeface="ＭＳ Ｐゴシック" charset="0"/>
                <a:cs typeface="ＭＳ Ｐゴシック" charset="0"/>
              </a:rPr>
              <a:t>Other sections </a:t>
            </a:r>
            <a:r>
              <a:rPr lang="en-US" sz="5100" dirty="0">
                <a:solidFill>
                  <a:srgbClr val="705032"/>
                </a:solidFill>
                <a:latin typeface="Arial" charset="0"/>
                <a:ea typeface="ＭＳ Ｐゴシック" charset="0"/>
                <a:cs typeface="ＭＳ Ｐゴシック" charset="0"/>
              </a:rPr>
              <a:t>as needed</a:t>
            </a:r>
          </a:p>
          <a:p>
            <a:endParaRPr lang="en-US" dirty="0"/>
          </a:p>
        </p:txBody>
      </p:sp>
      <p:sp>
        <p:nvSpPr>
          <p:cNvPr id="5" name="TextBox 4"/>
          <p:cNvSpPr txBox="1"/>
          <p:nvPr/>
        </p:nvSpPr>
        <p:spPr>
          <a:xfrm>
            <a:off x="4832900" y="117584"/>
            <a:ext cx="3139621" cy="646331"/>
          </a:xfrm>
          <a:prstGeom prst="rect">
            <a:avLst/>
          </a:prstGeom>
          <a:noFill/>
        </p:spPr>
        <p:txBody>
          <a:bodyPr wrap="square" rtlCol="0">
            <a:spAutoFit/>
          </a:bodyPr>
          <a:lstStyle/>
          <a:p>
            <a:r>
              <a:rPr lang="en-US" dirty="0" smtClean="0">
                <a:latin typeface="American Typewriter Light"/>
              </a:rPr>
              <a:t>Choosing editorial policies</a:t>
            </a:r>
          </a:p>
          <a:p>
            <a:endParaRPr lang="en-US" dirty="0"/>
          </a:p>
        </p:txBody>
      </p:sp>
    </p:spTree>
    <p:extLst>
      <p:ext uri="{BB962C8B-B14F-4D97-AF65-F5344CB8AC3E}">
        <p14:creationId xmlns:p14="http://schemas.microsoft.com/office/powerpoint/2010/main" val="29621955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89" y="1027664"/>
            <a:ext cx="7246521" cy="1143000"/>
          </a:xfrm>
        </p:spPr>
        <p:txBody>
          <a:bodyPr>
            <a:normAutofit fontScale="90000"/>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What do we mean by a forum?</a:t>
            </a:r>
            <a:b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distinction is now important</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1043492" y="2121368"/>
            <a:ext cx="6777317" cy="3958400"/>
          </a:xfrm>
        </p:spPr>
        <p:txBody>
          <a:bodyPr>
            <a:normAutofit fontScale="92500" lnSpcReduction="10000"/>
          </a:bodyPr>
          <a:lstStyle/>
          <a:p>
            <a:r>
              <a:rPr lang="en-US" dirty="0">
                <a:latin typeface="Arial" charset="0"/>
                <a:ea typeface="ＭＳ Ｐゴシック" charset="0"/>
                <a:cs typeface="ＭＳ Ｐゴシック" charset="0"/>
              </a:rPr>
              <a:t>Closed forum</a:t>
            </a:r>
          </a:p>
          <a:p>
            <a:r>
              <a:rPr lang="en-US" dirty="0">
                <a:latin typeface="Arial" charset="0"/>
                <a:ea typeface="ＭＳ Ｐゴシック" charset="0"/>
                <a:cs typeface="ＭＳ Ｐゴシック" charset="0"/>
              </a:rPr>
              <a:t>Limited forum</a:t>
            </a:r>
          </a:p>
          <a:p>
            <a:r>
              <a:rPr lang="en-US" dirty="0">
                <a:latin typeface="Arial" charset="0"/>
                <a:ea typeface="ＭＳ Ｐゴシック" charset="0"/>
                <a:cs typeface="ＭＳ Ｐゴシック" charset="0"/>
              </a:rPr>
              <a:t>Designated open forum for student expression</a:t>
            </a:r>
          </a:p>
          <a:p>
            <a:r>
              <a:rPr lang="en-US" dirty="0">
                <a:latin typeface="Arial" charset="0"/>
                <a:ea typeface="ＭＳ Ｐゴシック" charset="0"/>
                <a:cs typeface="ＭＳ Ｐゴシック" charset="0"/>
              </a:rPr>
              <a:t>Forums by policy/forums by practice</a:t>
            </a:r>
          </a:p>
          <a:p>
            <a:endParaRPr lang="en-US" dirty="0">
              <a:latin typeface="Arial" charset="0"/>
              <a:ea typeface="ＭＳ Ｐゴシック" charset="0"/>
              <a:cs typeface="ＭＳ Ｐゴシック" charset="0"/>
            </a:endParaRPr>
          </a:p>
          <a:p>
            <a:r>
              <a:rPr lang="en-US" dirty="0" smtClean="0">
                <a:latin typeface="Arial" charset="0"/>
                <a:ea typeface="ＭＳ Ｐゴシック" charset="0"/>
                <a:cs typeface="ＭＳ Ｐゴシック" charset="0"/>
              </a:rPr>
              <a:t>Do you know which type you are – and why?</a:t>
            </a:r>
            <a:endParaRPr lang="en-US" dirty="0">
              <a:latin typeface="Arial" charset="0"/>
              <a:ea typeface="ＭＳ Ｐゴシック" charset="0"/>
              <a:cs typeface="ＭＳ Ｐゴシック" charset="0"/>
            </a:endParaRPr>
          </a:p>
          <a:p>
            <a:r>
              <a:rPr lang="en-US" dirty="0">
                <a:latin typeface="Arial" charset="0"/>
                <a:ea typeface="ＭＳ Ｐゴシック" charset="0"/>
                <a:cs typeface="ＭＳ Ｐゴシック" charset="0"/>
              </a:rPr>
              <a:t>Why is </a:t>
            </a:r>
            <a:r>
              <a:rPr lang="en-US" dirty="0" smtClean="0">
                <a:latin typeface="Arial" charset="0"/>
                <a:ea typeface="ＭＳ Ｐゴシック" charset="0"/>
                <a:cs typeface="ＭＳ Ｐゴシック" charset="0"/>
              </a:rPr>
              <a:t>the </a:t>
            </a:r>
            <a:r>
              <a:rPr lang="en-US" dirty="0">
                <a:latin typeface="Arial" charset="0"/>
                <a:ea typeface="ＭＳ Ｐゴシック" charset="0"/>
                <a:cs typeface="ＭＳ Ｐゴシック" charset="0"/>
              </a:rPr>
              <a:t>designation important?</a:t>
            </a:r>
          </a:p>
          <a:p>
            <a:r>
              <a:rPr lang="en-US" dirty="0">
                <a:latin typeface="Arial" charset="0"/>
                <a:ea typeface="ＭＳ Ｐゴシック" charset="0"/>
                <a:cs typeface="ＭＳ Ｐゴシック" charset="0"/>
              </a:rPr>
              <a:t>Hint: 2</a:t>
            </a:r>
            <a:r>
              <a:rPr lang="en-US" baseline="30000" dirty="0">
                <a:latin typeface="Arial" charset="0"/>
                <a:ea typeface="ＭＳ Ｐゴシック" charset="0"/>
                <a:cs typeface="ＭＳ Ｐゴシック" charset="0"/>
              </a:rPr>
              <a:t>nd</a:t>
            </a:r>
            <a:r>
              <a:rPr lang="en-US" dirty="0">
                <a:latin typeface="Arial" charset="0"/>
                <a:ea typeface="ＭＳ Ｐゴシック" charset="0"/>
                <a:cs typeface="ＭＳ Ｐゴシック" charset="0"/>
              </a:rPr>
              <a:t> Circuit </a:t>
            </a:r>
            <a:r>
              <a:rPr lang="en-US" dirty="0" smtClean="0">
                <a:latin typeface="Arial" charset="0"/>
                <a:ea typeface="ＭＳ Ｐゴシック" charset="0"/>
                <a:cs typeface="ＭＳ Ｐゴシック" charset="0"/>
              </a:rPr>
              <a:t>decision—Ithaca; Seattle; Dean and Lange</a:t>
            </a:r>
          </a:p>
          <a:p>
            <a:r>
              <a:rPr lang="en-US" dirty="0" smtClean="0">
                <a:latin typeface="Arial" charset="0"/>
                <a:ea typeface="ＭＳ Ｐゴシック" charset="0"/>
                <a:cs typeface="ＭＳ Ｐゴシック" charset="0"/>
              </a:rPr>
              <a:t>New rule: “designated public forum” &amp; state clearly that “students make all final decisions of content”</a:t>
            </a:r>
            <a:endParaRPr lang="en-US" dirty="0"/>
          </a:p>
        </p:txBody>
      </p:sp>
      <p:sp>
        <p:nvSpPr>
          <p:cNvPr id="5" name="TextBox 4"/>
          <p:cNvSpPr txBox="1"/>
          <p:nvPr/>
        </p:nvSpPr>
        <p:spPr>
          <a:xfrm>
            <a:off x="4832900" y="117584"/>
            <a:ext cx="3139621" cy="646331"/>
          </a:xfrm>
          <a:prstGeom prst="rect">
            <a:avLst/>
          </a:prstGeom>
          <a:noFill/>
        </p:spPr>
        <p:txBody>
          <a:bodyPr wrap="square" rtlCol="0">
            <a:spAutoFit/>
          </a:bodyPr>
          <a:lstStyle/>
          <a:p>
            <a:r>
              <a:rPr lang="en-US" dirty="0" smtClean="0">
                <a:latin typeface="American Typewriter Light"/>
              </a:rPr>
              <a:t>Choosing editorial policies</a:t>
            </a:r>
          </a:p>
          <a:p>
            <a:endParaRPr lang="en-US" dirty="0"/>
          </a:p>
        </p:txBody>
      </p:sp>
    </p:spTree>
    <p:extLst>
      <p:ext uri="{BB962C8B-B14F-4D97-AF65-F5344CB8AC3E}">
        <p14:creationId xmlns:p14="http://schemas.microsoft.com/office/powerpoint/2010/main" val="7827789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“Designated public forum </a:t>
            </a:r>
            <a:b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for student expression”</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p:txBody>
          <a:bodyPr>
            <a:normAutofit fontScale="92500" lnSpcReduction="20000"/>
          </a:bodyPr>
          <a:lstStyle/>
          <a:p>
            <a:r>
              <a:rPr lang="en-US" dirty="0" smtClean="0"/>
              <a:t>Don’t call yourselves “limited” forums because of the Ithaca decision’s findings – does it mean limited in terms of content or in terms of who has protected speech rights?</a:t>
            </a:r>
          </a:p>
          <a:p>
            <a:r>
              <a:rPr lang="en-US" dirty="0" smtClean="0"/>
              <a:t>Clearly outline that student staffers make </a:t>
            </a:r>
          </a:p>
          <a:p>
            <a:pPr marL="68580" indent="0">
              <a:buNone/>
            </a:pPr>
            <a:r>
              <a:rPr lang="en-US" dirty="0"/>
              <a:t> </a:t>
            </a:r>
            <a:r>
              <a:rPr lang="en-US" dirty="0" smtClean="0"/>
              <a:t>   all final decisions of content; advisers make      no decisions</a:t>
            </a:r>
          </a:p>
          <a:p>
            <a:r>
              <a:rPr lang="en-US" dirty="0" smtClean="0"/>
              <a:t>Outline the decision-making process</a:t>
            </a:r>
          </a:p>
          <a:p>
            <a:r>
              <a:rPr lang="en-US" dirty="0" smtClean="0"/>
              <a:t>Best protection is for a board-level policy; policy established by practice next </a:t>
            </a:r>
          </a:p>
          <a:p>
            <a:r>
              <a:rPr lang="en-US" dirty="0" smtClean="0"/>
              <a:t>Outline clearly the roles of all involved</a:t>
            </a:r>
            <a:endParaRPr lang="en-US" dirty="0"/>
          </a:p>
        </p:txBody>
      </p:sp>
      <p:sp>
        <p:nvSpPr>
          <p:cNvPr id="5" name="TextBox 4"/>
          <p:cNvSpPr txBox="1"/>
          <p:nvPr/>
        </p:nvSpPr>
        <p:spPr>
          <a:xfrm>
            <a:off x="4832900" y="117584"/>
            <a:ext cx="3139621" cy="646331"/>
          </a:xfrm>
          <a:prstGeom prst="rect">
            <a:avLst/>
          </a:prstGeom>
          <a:noFill/>
        </p:spPr>
        <p:txBody>
          <a:bodyPr wrap="square" rtlCol="0">
            <a:spAutoFit/>
          </a:bodyPr>
          <a:lstStyle/>
          <a:p>
            <a:r>
              <a:rPr lang="en-US" dirty="0" smtClean="0">
                <a:latin typeface="American Typewriter Light"/>
              </a:rPr>
              <a:t>Choosing editorial policies</a:t>
            </a:r>
          </a:p>
          <a:p>
            <a:endParaRPr lang="en-US" dirty="0"/>
          </a:p>
        </p:txBody>
      </p:sp>
    </p:spTree>
    <p:extLst>
      <p:ext uri="{BB962C8B-B14F-4D97-AF65-F5344CB8AC3E}">
        <p14:creationId xmlns:p14="http://schemas.microsoft.com/office/powerpoint/2010/main" val="6829266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98782"/>
            <a:ext cx="7024744" cy="1143000"/>
          </a:xfrm>
        </p:spPr>
        <p:txBody>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Examples of what to avoid:</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TextBox 4"/>
          <p:cNvSpPr txBox="1"/>
          <p:nvPr/>
        </p:nvSpPr>
        <p:spPr>
          <a:xfrm>
            <a:off x="4832900" y="117584"/>
            <a:ext cx="3139621" cy="646331"/>
          </a:xfrm>
          <a:prstGeom prst="rect">
            <a:avLst/>
          </a:prstGeom>
          <a:noFill/>
        </p:spPr>
        <p:txBody>
          <a:bodyPr wrap="square" rtlCol="0">
            <a:spAutoFit/>
          </a:bodyPr>
          <a:lstStyle/>
          <a:p>
            <a:r>
              <a:rPr lang="en-US" dirty="0" smtClean="0">
                <a:latin typeface="American Typewriter Light"/>
              </a:rPr>
              <a:t>Choosing editorial policies</a:t>
            </a:r>
          </a:p>
          <a:p>
            <a:endParaRPr lang="en-US" dirty="0"/>
          </a:p>
        </p:txBody>
      </p:sp>
      <p:sp>
        <p:nvSpPr>
          <p:cNvPr id="4" name="Rectangle 3"/>
          <p:cNvSpPr/>
          <p:nvPr/>
        </p:nvSpPr>
        <p:spPr>
          <a:xfrm>
            <a:off x="561377" y="1125685"/>
            <a:ext cx="2848698" cy="3139321"/>
          </a:xfrm>
          <a:prstGeom prst="rect">
            <a:avLst/>
          </a:prstGeom>
        </p:spPr>
        <p:txBody>
          <a:bodyPr wrap="square">
            <a:spAutoFit/>
          </a:bodyPr>
          <a:lstStyle/>
          <a:p>
            <a:pPr>
              <a:spcBef>
                <a:spcPct val="20000"/>
              </a:spcBef>
              <a:buClr>
                <a:schemeClr val="hlink"/>
              </a:buClr>
              <a:buSzPct val="60000"/>
            </a:pPr>
            <a:r>
              <a:rPr lang="ja-JP" altLang="en-US" dirty="0" smtClean="0">
                <a:solidFill>
                  <a:schemeClr val="accent3">
                    <a:lumMod val="75000"/>
                  </a:schemeClr>
                </a:solidFill>
              </a:rPr>
              <a:t>“</a:t>
            </a:r>
            <a:r>
              <a:rPr lang="en-US" altLang="ja-JP" dirty="0" smtClean="0">
                <a:solidFill>
                  <a:schemeClr val="accent3">
                    <a:lumMod val="75000"/>
                  </a:schemeClr>
                </a:solidFill>
              </a:rPr>
              <a:t>When questions of good taste arise, or those which surpass social norms of good taste and decency, they shall be resolved in consultation with the involved reporter(s), the managing editor, the executive editor and the advisers.</a:t>
            </a:r>
            <a:r>
              <a:rPr lang="ja-JP" altLang="en-US" dirty="0" smtClean="0">
                <a:solidFill>
                  <a:schemeClr val="accent3">
                    <a:lumMod val="75000"/>
                  </a:schemeClr>
                </a:solidFill>
              </a:rPr>
              <a:t>”</a:t>
            </a:r>
            <a:endParaRPr lang="en-US" dirty="0">
              <a:solidFill>
                <a:schemeClr val="accent3">
                  <a:lumMod val="75000"/>
                </a:schemeClr>
              </a:solidFill>
            </a:endParaRPr>
          </a:p>
        </p:txBody>
      </p:sp>
      <p:sp>
        <p:nvSpPr>
          <p:cNvPr id="6" name="Rectangle 5"/>
          <p:cNvSpPr/>
          <p:nvPr/>
        </p:nvSpPr>
        <p:spPr>
          <a:xfrm>
            <a:off x="6808392" y="1162515"/>
            <a:ext cx="1778162" cy="2917722"/>
          </a:xfrm>
          <a:prstGeom prst="rect">
            <a:avLst/>
          </a:prstGeom>
        </p:spPr>
        <p:txBody>
          <a:bodyPr wrap="square">
            <a:spAutoFit/>
          </a:bodyPr>
          <a:lstStyle/>
          <a:p>
            <a:pPr algn="r">
              <a:spcBef>
                <a:spcPct val="20000"/>
              </a:spcBef>
              <a:buClr>
                <a:schemeClr val="hlink"/>
              </a:buClr>
              <a:buSzPct val="60000"/>
            </a:pPr>
            <a:r>
              <a:rPr lang="ja-JP" altLang="en-US" dirty="0" smtClean="0">
                <a:solidFill>
                  <a:srgbClr val="1AFF0C"/>
                </a:solidFill>
              </a:rPr>
              <a:t>“</a:t>
            </a:r>
            <a:r>
              <a:rPr lang="en-US" altLang="ja-JP" dirty="0" smtClean="0">
                <a:solidFill>
                  <a:srgbClr val="1AFF0C"/>
                </a:solidFill>
              </a:rPr>
              <a:t>material not generally  acceptable </a:t>
            </a:r>
          </a:p>
          <a:p>
            <a:pPr algn="r">
              <a:spcBef>
                <a:spcPct val="20000"/>
              </a:spcBef>
              <a:buClr>
                <a:schemeClr val="hlink"/>
              </a:buClr>
              <a:buSzPct val="60000"/>
            </a:pPr>
            <a:r>
              <a:rPr lang="en-US" dirty="0" smtClean="0">
                <a:solidFill>
                  <a:srgbClr val="1AFF0C"/>
                </a:solidFill>
              </a:rPr>
              <a:t>to this community</a:t>
            </a:r>
            <a:r>
              <a:rPr lang="ja-JP" altLang="en-US" dirty="0" smtClean="0"/>
              <a:t>”</a:t>
            </a:r>
            <a:r>
              <a:rPr lang="en-US" altLang="ja-JP" dirty="0" smtClean="0"/>
              <a:t> or </a:t>
            </a:r>
            <a:r>
              <a:rPr lang="ja-JP" altLang="en-US" dirty="0" smtClean="0"/>
              <a:t>“</a:t>
            </a:r>
            <a:r>
              <a:rPr lang="en-US" altLang="ja-JP" dirty="0" smtClean="0">
                <a:solidFill>
                  <a:srgbClr val="1AFF0C"/>
                </a:solidFill>
              </a:rPr>
              <a:t>significant minority or the  majority of the community.</a:t>
            </a:r>
            <a:r>
              <a:rPr lang="ja-JP" altLang="en-US" dirty="0" smtClean="0">
                <a:solidFill>
                  <a:srgbClr val="1AFF0C"/>
                </a:solidFill>
              </a:rPr>
              <a:t>”</a:t>
            </a:r>
            <a:endParaRPr lang="en-US" dirty="0"/>
          </a:p>
        </p:txBody>
      </p:sp>
      <p:sp>
        <p:nvSpPr>
          <p:cNvPr id="7" name="Rectangle 6"/>
          <p:cNvSpPr/>
          <p:nvPr/>
        </p:nvSpPr>
        <p:spPr>
          <a:xfrm>
            <a:off x="4962250" y="2728686"/>
            <a:ext cx="1916698" cy="1842043"/>
          </a:xfrm>
          <a:prstGeom prst="rect">
            <a:avLst/>
          </a:prstGeom>
        </p:spPr>
        <p:txBody>
          <a:bodyPr wrap="square">
            <a:spAutoFit/>
          </a:bodyPr>
          <a:lstStyle/>
          <a:p>
            <a:pPr algn="ctr">
              <a:lnSpc>
                <a:spcPct val="90000"/>
              </a:lnSpc>
              <a:spcBef>
                <a:spcPct val="20000"/>
              </a:spcBef>
              <a:buClr>
                <a:schemeClr val="hlink"/>
              </a:buClr>
              <a:buSzPct val="60000"/>
            </a:pPr>
            <a:r>
              <a:rPr lang="ja-JP" altLang="en-US" dirty="0">
                <a:solidFill>
                  <a:srgbClr val="D52927"/>
                </a:solidFill>
              </a:rPr>
              <a:t>“</a:t>
            </a:r>
            <a:r>
              <a:rPr lang="en-US" altLang="ja-JP" b="1" dirty="0">
                <a:solidFill>
                  <a:srgbClr val="D52927"/>
                </a:solidFill>
              </a:rPr>
              <a:t>To create a wholesome school spirit and to support the best traditions of the school;</a:t>
            </a:r>
            <a:endParaRPr lang="en-US" altLang="ja-JP" b="1" dirty="0">
              <a:solidFill>
                <a:srgbClr val="D52927"/>
              </a:solidFill>
              <a:latin typeface="Times" charset="0"/>
            </a:endParaRPr>
          </a:p>
        </p:txBody>
      </p:sp>
      <p:sp>
        <p:nvSpPr>
          <p:cNvPr id="8" name="Rectangle 7"/>
          <p:cNvSpPr/>
          <p:nvPr/>
        </p:nvSpPr>
        <p:spPr>
          <a:xfrm>
            <a:off x="3339522" y="1496618"/>
            <a:ext cx="3682171" cy="1200329"/>
          </a:xfrm>
          <a:prstGeom prst="rect">
            <a:avLst/>
          </a:prstGeom>
        </p:spPr>
        <p:txBody>
          <a:bodyPr wrap="square">
            <a:spAutoFit/>
          </a:bodyPr>
          <a:lstStyle/>
          <a:p>
            <a:pPr algn="r">
              <a:spcBef>
                <a:spcPct val="20000"/>
              </a:spcBef>
              <a:buClr>
                <a:schemeClr val="hlink"/>
              </a:buClr>
              <a:buSzPct val="60000"/>
            </a:pPr>
            <a:r>
              <a:rPr lang="ja-JP" altLang="en-US" dirty="0" smtClean="0">
                <a:solidFill>
                  <a:srgbClr val="859917"/>
                </a:solidFill>
              </a:rPr>
              <a:t>“</a:t>
            </a:r>
            <a:r>
              <a:rPr lang="en-US" altLang="ja-JP" dirty="0" smtClean="0">
                <a:solidFill>
                  <a:srgbClr val="859917"/>
                </a:solidFill>
              </a:rPr>
              <a:t> The XXXXXX adviser and/or editors have the right to deny publication of any editorial, column, review, or comment.</a:t>
            </a:r>
            <a:r>
              <a:rPr lang="ja-JP" altLang="en-US" dirty="0" smtClean="0">
                <a:solidFill>
                  <a:srgbClr val="859917"/>
                </a:solidFill>
              </a:rPr>
              <a:t>”</a:t>
            </a:r>
            <a:endParaRPr lang="en-US" altLang="ja-JP" dirty="0">
              <a:latin typeface="Times" charset="0"/>
            </a:endParaRPr>
          </a:p>
        </p:txBody>
      </p:sp>
      <p:sp>
        <p:nvSpPr>
          <p:cNvPr id="9" name="Rectangle 8"/>
          <p:cNvSpPr/>
          <p:nvPr/>
        </p:nvSpPr>
        <p:spPr>
          <a:xfrm>
            <a:off x="3363039" y="2815529"/>
            <a:ext cx="1731126" cy="2031325"/>
          </a:xfrm>
          <a:prstGeom prst="rect">
            <a:avLst/>
          </a:prstGeom>
        </p:spPr>
        <p:txBody>
          <a:bodyPr wrap="square">
            <a:spAutoFit/>
          </a:bodyPr>
          <a:lstStyle/>
          <a:p>
            <a:r>
              <a:rPr lang="en-US" dirty="0" smtClean="0">
                <a:solidFill>
                  <a:schemeClr val="accent6">
                    <a:lumMod val="75000"/>
                  </a:schemeClr>
                </a:solidFill>
                <a:latin typeface="Arial" charset="0"/>
                <a:ea typeface="ＭＳ Ｐゴシック" charset="0"/>
                <a:cs typeface="ＭＳ Ｐゴシック" charset="0"/>
              </a:rPr>
              <a:t>Wording like publication is </a:t>
            </a:r>
            <a:r>
              <a:rPr lang="ja-JP" altLang="en-US" dirty="0" smtClean="0">
                <a:solidFill>
                  <a:schemeClr val="accent6">
                    <a:lumMod val="75000"/>
                  </a:schemeClr>
                </a:solidFill>
                <a:latin typeface="Arial" charset="0"/>
                <a:ea typeface="ＭＳ Ｐゴシック" charset="0"/>
                <a:cs typeface="ＭＳ Ｐゴシック" charset="0"/>
              </a:rPr>
              <a:t>“</a:t>
            </a:r>
            <a:r>
              <a:rPr lang="en-US" altLang="ja-JP" dirty="0" smtClean="0">
                <a:solidFill>
                  <a:schemeClr val="accent6">
                    <a:lumMod val="75000"/>
                  </a:schemeClr>
                </a:solidFill>
                <a:latin typeface="Arial" charset="0"/>
                <a:ea typeface="ＭＳ Ｐゴシック" charset="0"/>
                <a:cs typeface="ＭＳ Ｐゴシック" charset="0"/>
              </a:rPr>
              <a:t> an open forum</a:t>
            </a:r>
            <a:r>
              <a:rPr lang="ja-JP" altLang="en-US" dirty="0" smtClean="0">
                <a:solidFill>
                  <a:schemeClr val="accent6">
                    <a:lumMod val="75000"/>
                  </a:schemeClr>
                </a:solidFill>
                <a:latin typeface="Arial" charset="0"/>
                <a:ea typeface="ＭＳ Ｐゴシック" charset="0"/>
                <a:cs typeface="ＭＳ Ｐゴシック" charset="0"/>
              </a:rPr>
              <a:t>”</a:t>
            </a:r>
            <a:r>
              <a:rPr lang="en-US" altLang="ja-JP" dirty="0" smtClean="0">
                <a:solidFill>
                  <a:schemeClr val="accent6">
                    <a:lumMod val="75000"/>
                  </a:schemeClr>
                </a:solidFill>
                <a:latin typeface="Arial" charset="0"/>
                <a:ea typeface="ＭＳ Ｐゴシック" charset="0"/>
                <a:cs typeface="ＭＳ Ｐゴシック" charset="0"/>
              </a:rPr>
              <a:t> but superintendent has final say, </a:t>
            </a:r>
            <a:r>
              <a:rPr lang="en-US" altLang="ja-JP" dirty="0" err="1" smtClean="0">
                <a:solidFill>
                  <a:schemeClr val="accent6">
                    <a:lumMod val="75000"/>
                  </a:schemeClr>
                </a:solidFill>
                <a:latin typeface="Arial" charset="0"/>
                <a:ea typeface="ＭＳ Ｐゴシック" charset="0"/>
                <a:cs typeface="ＭＳ Ｐゴシック" charset="0"/>
              </a:rPr>
              <a:t>etc</a:t>
            </a:r>
            <a:endParaRPr lang="en-US" dirty="0">
              <a:solidFill>
                <a:schemeClr val="accent6">
                  <a:lumMod val="75000"/>
                </a:schemeClr>
              </a:solidFill>
            </a:endParaRPr>
          </a:p>
        </p:txBody>
      </p:sp>
      <p:sp>
        <p:nvSpPr>
          <p:cNvPr id="10" name="Rectangle 9"/>
          <p:cNvSpPr/>
          <p:nvPr/>
        </p:nvSpPr>
        <p:spPr>
          <a:xfrm>
            <a:off x="4038074" y="4605701"/>
            <a:ext cx="4572000" cy="844847"/>
          </a:xfrm>
          <a:prstGeom prst="rect">
            <a:avLst/>
          </a:prstGeom>
        </p:spPr>
        <p:txBody>
          <a:bodyPr>
            <a:spAutoFit/>
          </a:bodyPr>
          <a:lstStyle/>
          <a:p>
            <a:pPr>
              <a:lnSpc>
                <a:spcPct val="90000"/>
              </a:lnSpc>
              <a:spcBef>
                <a:spcPct val="20000"/>
              </a:spcBef>
              <a:buClr>
                <a:schemeClr val="hlink"/>
              </a:buClr>
              <a:buSzPct val="60000"/>
            </a:pPr>
            <a:r>
              <a:rPr lang="en-US" dirty="0">
                <a:solidFill>
                  <a:srgbClr val="9F8BF5"/>
                </a:solidFill>
              </a:rPr>
              <a:t>Develop acceptable methods for preserving the constitutional provision for free speech.</a:t>
            </a:r>
            <a:r>
              <a:rPr lang="ja-JP" altLang="en-US" dirty="0">
                <a:solidFill>
                  <a:srgbClr val="9F8BF5"/>
                </a:solidFill>
              </a:rPr>
              <a:t>”</a:t>
            </a:r>
            <a:endParaRPr lang="en-US" altLang="ja-JP" dirty="0">
              <a:latin typeface="Times" charset="0"/>
            </a:endParaRPr>
          </a:p>
        </p:txBody>
      </p:sp>
      <p:sp>
        <p:nvSpPr>
          <p:cNvPr id="11" name="Rectangle 10"/>
          <p:cNvSpPr/>
          <p:nvPr/>
        </p:nvSpPr>
        <p:spPr>
          <a:xfrm>
            <a:off x="4774110" y="5356484"/>
            <a:ext cx="4329841" cy="1200329"/>
          </a:xfrm>
          <a:prstGeom prst="rect">
            <a:avLst/>
          </a:prstGeom>
        </p:spPr>
        <p:txBody>
          <a:bodyPr wrap="square">
            <a:spAutoFit/>
          </a:bodyPr>
          <a:lstStyle/>
          <a:p>
            <a:pPr marL="342900" indent="-342900">
              <a:spcBef>
                <a:spcPct val="20000"/>
              </a:spcBef>
              <a:buClr>
                <a:schemeClr val="tx2"/>
              </a:buClr>
              <a:buSzPct val="70000"/>
            </a:pPr>
            <a:r>
              <a:rPr lang="ja-JP" altLang="en-US" dirty="0" smtClean="0">
                <a:solidFill>
                  <a:srgbClr val="C74575"/>
                </a:solidFill>
              </a:rPr>
              <a:t>“</a:t>
            </a:r>
            <a:r>
              <a:rPr lang="en-US" altLang="ja-JP" dirty="0" smtClean="0">
                <a:solidFill>
                  <a:srgbClr val="C74575"/>
                </a:solidFill>
              </a:rPr>
              <a:t>material that endorses any candidate for public office or takes a political  stand on any issue.</a:t>
            </a:r>
            <a:r>
              <a:rPr lang="ja-JP" altLang="en-US" dirty="0" smtClean="0">
                <a:solidFill>
                  <a:srgbClr val="C74575"/>
                </a:solidFill>
              </a:rPr>
              <a:t>”</a:t>
            </a:r>
            <a:endParaRPr lang="en-US" altLang="ja-JP" dirty="0">
              <a:solidFill>
                <a:srgbClr val="C74575"/>
              </a:solidFill>
            </a:endParaRPr>
          </a:p>
        </p:txBody>
      </p:sp>
      <p:sp>
        <p:nvSpPr>
          <p:cNvPr id="12" name="Rectangle 11"/>
          <p:cNvSpPr/>
          <p:nvPr/>
        </p:nvSpPr>
        <p:spPr>
          <a:xfrm>
            <a:off x="784792" y="4280804"/>
            <a:ext cx="2754629" cy="1398845"/>
          </a:xfrm>
          <a:prstGeom prst="rect">
            <a:avLst/>
          </a:prstGeom>
        </p:spPr>
        <p:txBody>
          <a:bodyPr wrap="square">
            <a:spAutoFit/>
          </a:bodyPr>
          <a:lstStyle/>
          <a:p>
            <a:pPr>
              <a:lnSpc>
                <a:spcPct val="90000"/>
              </a:lnSpc>
              <a:spcBef>
                <a:spcPct val="20000"/>
              </a:spcBef>
              <a:buClr>
                <a:schemeClr val="hlink"/>
              </a:buClr>
              <a:buSzPct val="60000"/>
            </a:pPr>
            <a:r>
              <a:rPr lang="en-US" dirty="0">
                <a:solidFill>
                  <a:schemeClr val="accent5">
                    <a:lumMod val="75000"/>
                  </a:schemeClr>
                </a:solidFill>
              </a:rPr>
              <a:t>To promote and encourage school-sponsored activities;</a:t>
            </a:r>
          </a:p>
          <a:p>
            <a:pPr>
              <a:lnSpc>
                <a:spcPct val="90000"/>
              </a:lnSpc>
              <a:spcBef>
                <a:spcPct val="20000"/>
              </a:spcBef>
              <a:buClr>
                <a:schemeClr val="hlink"/>
              </a:buClr>
              <a:buSzPct val="60000"/>
            </a:pPr>
            <a:r>
              <a:rPr lang="en-US" dirty="0">
                <a:solidFill>
                  <a:schemeClr val="accent5">
                    <a:lumMod val="75000"/>
                  </a:schemeClr>
                </a:solidFill>
              </a:rPr>
              <a:t> • To serve as public relations media</a:t>
            </a:r>
          </a:p>
        </p:txBody>
      </p:sp>
      <p:sp>
        <p:nvSpPr>
          <p:cNvPr id="13" name="Rectangle 12"/>
          <p:cNvSpPr/>
          <p:nvPr/>
        </p:nvSpPr>
        <p:spPr>
          <a:xfrm>
            <a:off x="584889" y="5590889"/>
            <a:ext cx="4572000" cy="923330"/>
          </a:xfrm>
          <a:prstGeom prst="rect">
            <a:avLst/>
          </a:prstGeom>
        </p:spPr>
        <p:txBody>
          <a:bodyPr>
            <a:spAutoFit/>
          </a:bodyPr>
          <a:lstStyle/>
          <a:p>
            <a:r>
              <a:rPr lang="en-US" dirty="0">
                <a:solidFill>
                  <a:srgbClr val="996495"/>
                </a:solidFill>
              </a:rPr>
              <a:t>To promote cooperation among taxpayers, parents, the school and </a:t>
            </a:r>
            <a:endParaRPr lang="en-US" dirty="0" smtClean="0">
              <a:solidFill>
                <a:srgbClr val="996495"/>
              </a:solidFill>
            </a:endParaRPr>
          </a:p>
          <a:p>
            <a:r>
              <a:rPr lang="en-US" dirty="0" smtClean="0">
                <a:solidFill>
                  <a:srgbClr val="996495"/>
                </a:solidFill>
              </a:rPr>
              <a:t>its </a:t>
            </a:r>
            <a:r>
              <a:rPr lang="en-US" dirty="0">
                <a:solidFill>
                  <a:srgbClr val="996495"/>
                </a:solidFill>
              </a:rPr>
              <a:t>students</a:t>
            </a:r>
            <a:endParaRPr lang="en-US" dirty="0"/>
          </a:p>
        </p:txBody>
      </p:sp>
    </p:spTree>
    <p:extLst>
      <p:ext uri="{BB962C8B-B14F-4D97-AF65-F5344CB8AC3E}">
        <p14:creationId xmlns:p14="http://schemas.microsoft.com/office/powerpoint/2010/main" val="5442144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500"/>
                                        <p:tgtEl>
                                          <p:spTgt spid="6">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fade">
                                      <p:cBhvr>
                                        <p:cTn id="20" dur="500"/>
                                        <p:tgtEl>
                                          <p:spTgt spid="6">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3">
                                            <p:txEl>
                                              <p:pRg st="0" end="0"/>
                                            </p:txEl>
                                          </p:spTgt>
                                        </p:tgtEl>
                                        <p:attrNameLst>
                                          <p:attrName>style.visibility</p:attrName>
                                        </p:attrNameLst>
                                      </p:cBhvr>
                                      <p:to>
                                        <p:strVal val="visible"/>
                                      </p:to>
                                    </p:set>
                                    <p:animEffect transition="in" filter="fade">
                                      <p:cBhvr>
                                        <p:cTn id="25" dur="500"/>
                                        <p:tgtEl>
                                          <p:spTgt spid="13">
                                            <p:txEl>
                                              <p:pRg st="0" end="0"/>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3">
                                            <p:txEl>
                                              <p:pRg st="1" end="1"/>
                                            </p:txEl>
                                          </p:spTgt>
                                        </p:tgtEl>
                                        <p:attrNameLst>
                                          <p:attrName>style.visibility</p:attrName>
                                        </p:attrNameLst>
                                      </p:cBhvr>
                                      <p:to>
                                        <p:strVal val="visible"/>
                                      </p:to>
                                    </p:set>
                                    <p:animEffect transition="in" filter="fade">
                                      <p:cBhvr>
                                        <p:cTn id="28" dur="500"/>
                                        <p:tgtEl>
                                          <p:spTgt spid="1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0">
                                            <p:txEl>
                                              <p:pRg st="0" end="0"/>
                                            </p:txEl>
                                          </p:spTgt>
                                        </p:tgtEl>
                                        <p:attrNameLst>
                                          <p:attrName>style.visibility</p:attrName>
                                        </p:attrNameLst>
                                      </p:cBhvr>
                                      <p:to>
                                        <p:strVal val="visible"/>
                                      </p:to>
                                    </p:set>
                                    <p:animEffect transition="in" filter="fade">
                                      <p:cBhvr>
                                        <p:cTn id="33" dur="500"/>
                                        <p:tgtEl>
                                          <p:spTgt spid="10">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8">
                                            <p:txEl>
                                              <p:pRg st="0" end="0"/>
                                            </p:txEl>
                                          </p:spTgt>
                                        </p:tgtEl>
                                        <p:attrNameLst>
                                          <p:attrName>style.visibility</p:attrName>
                                        </p:attrNameLst>
                                      </p:cBhvr>
                                      <p:to>
                                        <p:strVal val="visible"/>
                                      </p:to>
                                    </p:set>
                                    <p:animEffect transition="in" filter="fade">
                                      <p:cBhvr>
                                        <p:cTn id="38" dur="500"/>
                                        <p:tgtEl>
                                          <p:spTgt spid="8">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9">
                                            <p:txEl>
                                              <p:pRg st="0" end="0"/>
                                            </p:txEl>
                                          </p:spTgt>
                                        </p:tgtEl>
                                        <p:attrNameLst>
                                          <p:attrName>style.visibility</p:attrName>
                                        </p:attrNameLst>
                                      </p:cBhvr>
                                      <p:to>
                                        <p:strVal val="visible"/>
                                      </p:to>
                                    </p:set>
                                    <p:animEffect transition="in" filter="fade">
                                      <p:cBhvr>
                                        <p:cTn id="43" dur="500"/>
                                        <p:tgtEl>
                                          <p:spTgt spid="9">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12">
                                            <p:txEl>
                                              <p:pRg st="0" end="0"/>
                                            </p:txEl>
                                          </p:spTgt>
                                        </p:tgtEl>
                                        <p:attrNameLst>
                                          <p:attrName>style.visibility</p:attrName>
                                        </p:attrNameLst>
                                      </p:cBhvr>
                                      <p:to>
                                        <p:strVal val="visible"/>
                                      </p:to>
                                    </p:set>
                                    <p:animEffect transition="in" filter="fade">
                                      <p:cBhvr>
                                        <p:cTn id="48" dur="500"/>
                                        <p:tgtEl>
                                          <p:spTgt spid="12">
                                            <p:txEl>
                                              <p:pRg st="0" end="0"/>
                                            </p:txEl>
                                          </p:spTgt>
                                        </p:tgtEl>
                                      </p:cBhvr>
                                    </p:animEffect>
                                  </p:childTnLst>
                                </p:cTn>
                              </p:par>
                              <p:par>
                                <p:cTn id="49" presetID="10" presetClass="entr" presetSubtype="0" fill="hold" nodeType="withEffect">
                                  <p:stCondLst>
                                    <p:cond delay="0"/>
                                  </p:stCondLst>
                                  <p:childTnLst>
                                    <p:set>
                                      <p:cBhvr>
                                        <p:cTn id="50" dur="1" fill="hold">
                                          <p:stCondLst>
                                            <p:cond delay="0"/>
                                          </p:stCondLst>
                                        </p:cTn>
                                        <p:tgtEl>
                                          <p:spTgt spid="12">
                                            <p:txEl>
                                              <p:pRg st="1" end="1"/>
                                            </p:txEl>
                                          </p:spTgt>
                                        </p:tgtEl>
                                        <p:attrNameLst>
                                          <p:attrName>style.visibility</p:attrName>
                                        </p:attrNameLst>
                                      </p:cBhvr>
                                      <p:to>
                                        <p:strVal val="visible"/>
                                      </p:to>
                                    </p:set>
                                    <p:animEffect transition="in" filter="fade">
                                      <p:cBhvr>
                                        <p:cTn id="51" dur="500"/>
                                        <p:tgtEl>
                                          <p:spTgt spid="12">
                                            <p:txEl>
                                              <p:pRg st="1" end="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11">
                                            <p:txEl>
                                              <p:pRg st="0" end="0"/>
                                            </p:txEl>
                                          </p:spTgt>
                                        </p:tgtEl>
                                        <p:attrNameLst>
                                          <p:attrName>style.visibility</p:attrName>
                                        </p:attrNameLst>
                                      </p:cBhvr>
                                      <p:to>
                                        <p:strVal val="visible"/>
                                      </p:to>
                                    </p:set>
                                    <p:animEffect transition="in" filter="fade">
                                      <p:cBhvr>
                                        <p:cTn id="56"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298668"/>
            <a:ext cx="7024744" cy="1143000"/>
          </a:xfrm>
        </p:spPr>
        <p:txBody>
          <a:bodyPr>
            <a:normAutofit fontScale="90000"/>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What policy wording means:</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717292" y="1394636"/>
            <a:ext cx="7560960" cy="4249865"/>
          </a:xfrm>
        </p:spPr>
        <p:txBody>
          <a:bodyPr>
            <a:noAutofit/>
          </a:bodyPr>
          <a:lstStyle/>
          <a:p>
            <a:pPr algn="r">
              <a:lnSpc>
                <a:spcPct val="90000"/>
              </a:lnSpc>
            </a:pPr>
            <a:r>
              <a:rPr lang="en-US" sz="2000" dirty="0">
                <a:solidFill>
                  <a:schemeClr val="accent4">
                    <a:lumMod val="75000"/>
                  </a:schemeClr>
                </a:solidFill>
                <a:latin typeface="Arial" charset="0"/>
                <a:ea typeface="ＭＳ Ｐゴシック" charset="0"/>
                <a:cs typeface="ＭＳ Ｐゴシック" charset="0"/>
              </a:rPr>
              <a:t>Mission: Accurate, thorough, fair (in terms of background and perspective) reporting accomplished while maintaining professional standards and integrity; Interviewing and researching using the best and most reliable sources available </a:t>
            </a:r>
          </a:p>
          <a:p>
            <a:pPr algn="r">
              <a:lnSpc>
                <a:spcPct val="90000"/>
              </a:lnSpc>
            </a:pPr>
            <a:r>
              <a:rPr lang="en-US" sz="2000" dirty="0">
                <a:solidFill>
                  <a:schemeClr val="accent4">
                    <a:lumMod val="75000"/>
                  </a:schemeClr>
                </a:solidFill>
                <a:latin typeface="Arial" charset="0"/>
                <a:ea typeface="ＭＳ Ｐゴシック" charset="0"/>
                <a:cs typeface="ＭＳ Ｐゴシック" charset="0"/>
              </a:rPr>
              <a:t>Status: </a:t>
            </a:r>
            <a:r>
              <a:rPr lang="en-US" sz="2000" dirty="0" smtClean="0">
                <a:solidFill>
                  <a:schemeClr val="accent4">
                    <a:lumMod val="75000"/>
                  </a:schemeClr>
                </a:solidFill>
                <a:latin typeface="Arial" charset="0"/>
                <a:ea typeface="ＭＳ Ｐゴシック" charset="0"/>
                <a:cs typeface="ＭＳ Ｐゴシック" charset="0"/>
              </a:rPr>
              <a:t>designated public forum </a:t>
            </a:r>
            <a:r>
              <a:rPr lang="en-US" sz="2000" dirty="0">
                <a:solidFill>
                  <a:schemeClr val="accent4">
                    <a:lumMod val="75000"/>
                  </a:schemeClr>
                </a:solidFill>
                <a:latin typeface="Arial" charset="0"/>
                <a:ea typeface="ＭＳ Ｐゴシック" charset="0"/>
                <a:cs typeface="ＭＳ Ｐゴシック" charset="0"/>
              </a:rPr>
              <a:t>for student expression</a:t>
            </a:r>
          </a:p>
          <a:p>
            <a:pPr algn="r">
              <a:lnSpc>
                <a:spcPct val="90000"/>
              </a:lnSpc>
            </a:pPr>
            <a:r>
              <a:rPr lang="en-US" sz="2000" dirty="0">
                <a:solidFill>
                  <a:schemeClr val="accent4">
                    <a:lumMod val="75000"/>
                  </a:schemeClr>
                </a:solidFill>
                <a:latin typeface="Arial" charset="0"/>
                <a:ea typeface="ＭＳ Ｐゴシック" charset="0"/>
                <a:cs typeface="ＭＳ Ｐゴシック" charset="0"/>
              </a:rPr>
              <a:t>Unprotected speech: libel, obscenity, material disruption </a:t>
            </a:r>
            <a:endParaRPr lang="en-US" sz="2000" dirty="0" smtClean="0">
              <a:solidFill>
                <a:schemeClr val="accent4">
                  <a:lumMod val="75000"/>
                </a:schemeClr>
              </a:solidFill>
              <a:latin typeface="Arial" charset="0"/>
              <a:ea typeface="ＭＳ Ｐゴシック" charset="0"/>
              <a:cs typeface="ＭＳ Ｐゴシック" charset="0"/>
            </a:endParaRPr>
          </a:p>
          <a:p>
            <a:pPr marL="68580" indent="0" algn="r">
              <a:lnSpc>
                <a:spcPct val="90000"/>
              </a:lnSpc>
              <a:buNone/>
            </a:pPr>
            <a:r>
              <a:rPr lang="en-US" sz="2000" dirty="0" smtClean="0">
                <a:solidFill>
                  <a:schemeClr val="accent4">
                    <a:lumMod val="75000"/>
                  </a:schemeClr>
                </a:solidFill>
                <a:latin typeface="Arial" charset="0"/>
                <a:ea typeface="ＭＳ Ｐゴシック" charset="0"/>
                <a:cs typeface="ＭＳ Ｐゴシック" charset="0"/>
              </a:rPr>
              <a:t>of </a:t>
            </a:r>
            <a:r>
              <a:rPr lang="en-US" sz="2000" dirty="0">
                <a:solidFill>
                  <a:schemeClr val="accent4">
                    <a:lumMod val="75000"/>
                  </a:schemeClr>
                </a:solidFill>
                <a:latin typeface="Arial" charset="0"/>
                <a:ea typeface="ＭＳ Ｐゴシック" charset="0"/>
                <a:cs typeface="ＭＳ Ｐゴシック" charset="0"/>
              </a:rPr>
              <a:t>the school process, copyright infringement, </a:t>
            </a:r>
            <a:endParaRPr lang="en-US" sz="2000" dirty="0" smtClean="0">
              <a:solidFill>
                <a:schemeClr val="accent4">
                  <a:lumMod val="75000"/>
                </a:schemeClr>
              </a:solidFill>
              <a:latin typeface="Arial" charset="0"/>
              <a:ea typeface="ＭＳ Ｐゴシック" charset="0"/>
              <a:cs typeface="ＭＳ Ｐゴシック" charset="0"/>
            </a:endParaRPr>
          </a:p>
          <a:p>
            <a:pPr marL="68580" indent="0" algn="r">
              <a:lnSpc>
                <a:spcPct val="90000"/>
              </a:lnSpc>
              <a:buNone/>
            </a:pPr>
            <a:r>
              <a:rPr lang="en-US" sz="2000" dirty="0" smtClean="0">
                <a:solidFill>
                  <a:schemeClr val="accent4">
                    <a:lumMod val="75000"/>
                  </a:schemeClr>
                </a:solidFill>
                <a:latin typeface="Arial" charset="0"/>
                <a:ea typeface="ＭＳ Ｐゴシック" charset="0"/>
                <a:cs typeface="ＭＳ Ｐゴシック" charset="0"/>
              </a:rPr>
              <a:t>unwarranted </a:t>
            </a:r>
            <a:r>
              <a:rPr lang="en-US" sz="2000" dirty="0">
                <a:solidFill>
                  <a:schemeClr val="accent4">
                    <a:lumMod val="75000"/>
                  </a:schemeClr>
                </a:solidFill>
                <a:latin typeface="Arial" charset="0"/>
                <a:ea typeface="ＭＳ Ｐゴシック" charset="0"/>
                <a:cs typeface="ＭＳ Ｐゴシック" charset="0"/>
              </a:rPr>
              <a:t>invasion of privacy</a:t>
            </a:r>
          </a:p>
          <a:p>
            <a:pPr algn="r">
              <a:lnSpc>
                <a:spcPct val="90000"/>
              </a:lnSpc>
            </a:pPr>
            <a:r>
              <a:rPr lang="en-US" sz="2000" dirty="0">
                <a:solidFill>
                  <a:schemeClr val="accent4">
                    <a:lumMod val="75000"/>
                  </a:schemeClr>
                </a:solidFill>
                <a:latin typeface="Arial" charset="0"/>
                <a:ea typeface="ＭＳ Ｐゴシック" charset="0"/>
                <a:cs typeface="ＭＳ Ｐゴシック" charset="0"/>
              </a:rPr>
              <a:t>Letters to the editor: Run all letters (based on staff </a:t>
            </a:r>
            <a:endParaRPr lang="en-US" sz="2000" dirty="0" smtClean="0">
              <a:solidFill>
                <a:schemeClr val="accent4">
                  <a:lumMod val="75000"/>
                </a:schemeClr>
              </a:solidFill>
              <a:latin typeface="Arial" charset="0"/>
              <a:ea typeface="ＭＳ Ｐゴシック" charset="0"/>
              <a:cs typeface="ＭＳ Ｐゴシック" charset="0"/>
            </a:endParaRPr>
          </a:p>
          <a:p>
            <a:pPr marL="68580" indent="0" algn="r">
              <a:lnSpc>
                <a:spcPct val="90000"/>
              </a:lnSpc>
              <a:buNone/>
            </a:pPr>
            <a:r>
              <a:rPr lang="en-US" sz="2000" dirty="0" smtClean="0">
                <a:solidFill>
                  <a:schemeClr val="accent4">
                    <a:lumMod val="75000"/>
                  </a:schemeClr>
                </a:solidFill>
                <a:latin typeface="Arial" charset="0"/>
                <a:ea typeface="ＭＳ Ｐゴシック" charset="0"/>
                <a:cs typeface="ＭＳ Ｐゴシック" charset="0"/>
              </a:rPr>
              <a:t>and </a:t>
            </a:r>
            <a:r>
              <a:rPr lang="en-US" sz="2000" dirty="0">
                <a:solidFill>
                  <a:schemeClr val="accent4">
                    <a:lumMod val="75000"/>
                  </a:schemeClr>
                </a:solidFill>
                <a:latin typeface="Arial" charset="0"/>
                <a:ea typeface="ＭＳ Ｐゴシック" charset="0"/>
                <a:cs typeface="ＭＳ Ｐゴシック" charset="0"/>
              </a:rPr>
              <a:t>space decisions and constraints)</a:t>
            </a:r>
            <a:r>
              <a:rPr lang="en-US" sz="2000" dirty="0" smtClean="0">
                <a:solidFill>
                  <a:schemeClr val="accent4">
                    <a:lumMod val="75000"/>
                  </a:schemeClr>
                </a:solidFill>
                <a:latin typeface="Arial" charset="0"/>
                <a:ea typeface="ＭＳ Ｐゴシック" charset="0"/>
                <a:cs typeface="ＭＳ Ｐゴシック" charset="0"/>
              </a:rPr>
              <a:t>.</a:t>
            </a:r>
          </a:p>
          <a:p>
            <a:pPr marL="68580" indent="0" algn="r">
              <a:lnSpc>
                <a:spcPct val="90000"/>
              </a:lnSpc>
              <a:buNone/>
            </a:pPr>
            <a:r>
              <a:rPr lang="en-US" sz="2000" dirty="0" smtClean="0">
                <a:solidFill>
                  <a:schemeClr val="accent4">
                    <a:lumMod val="75000"/>
                  </a:schemeClr>
                </a:solidFill>
                <a:latin typeface="Arial" charset="0"/>
                <a:ea typeface="ＭＳ Ｐゴシック" charset="0"/>
                <a:cs typeface="ＭＳ Ｐゴシック" charset="0"/>
              </a:rPr>
              <a:t> </a:t>
            </a:r>
            <a:r>
              <a:rPr lang="en-US" sz="2000" dirty="0">
                <a:solidFill>
                  <a:schemeClr val="accent4">
                    <a:lumMod val="75000"/>
                  </a:schemeClr>
                </a:solidFill>
                <a:latin typeface="Arial" charset="0"/>
                <a:ea typeface="ＭＳ Ｐゴシック" charset="0"/>
                <a:cs typeface="ＭＳ Ｐゴシック" charset="0"/>
              </a:rPr>
              <a:t>If there are content, authorship or grammatical questions, </a:t>
            </a:r>
            <a:endParaRPr lang="en-US" sz="2000" dirty="0" smtClean="0">
              <a:solidFill>
                <a:schemeClr val="accent4">
                  <a:lumMod val="75000"/>
                </a:schemeClr>
              </a:solidFill>
              <a:latin typeface="Arial" charset="0"/>
              <a:ea typeface="ＭＳ Ｐゴシック" charset="0"/>
              <a:cs typeface="ＭＳ Ｐゴシック" charset="0"/>
            </a:endParaRPr>
          </a:p>
          <a:p>
            <a:pPr marL="68580" indent="0" algn="r">
              <a:lnSpc>
                <a:spcPct val="90000"/>
              </a:lnSpc>
              <a:buNone/>
            </a:pPr>
            <a:r>
              <a:rPr lang="en-US" sz="2000" dirty="0" smtClean="0">
                <a:solidFill>
                  <a:schemeClr val="accent4">
                    <a:lumMod val="75000"/>
                  </a:schemeClr>
                </a:solidFill>
                <a:latin typeface="Arial" charset="0"/>
                <a:ea typeface="ＭＳ Ｐゴシック" charset="0"/>
                <a:cs typeface="ＭＳ Ｐゴシック" charset="0"/>
              </a:rPr>
              <a:t>return </a:t>
            </a:r>
            <a:r>
              <a:rPr lang="en-US" sz="2000" dirty="0">
                <a:solidFill>
                  <a:schemeClr val="accent4">
                    <a:lumMod val="75000"/>
                  </a:schemeClr>
                </a:solidFill>
                <a:latin typeface="Arial" charset="0"/>
                <a:ea typeface="ＭＳ Ｐゴシック" charset="0"/>
                <a:cs typeface="ＭＳ Ｐゴシック" charset="0"/>
              </a:rPr>
              <a:t>the letter to author for resubmission</a:t>
            </a:r>
          </a:p>
          <a:p>
            <a:pPr algn="r">
              <a:lnSpc>
                <a:spcPct val="90000"/>
              </a:lnSpc>
            </a:pPr>
            <a:r>
              <a:rPr lang="en-US" sz="2000" dirty="0">
                <a:solidFill>
                  <a:schemeClr val="accent4">
                    <a:lumMod val="75000"/>
                  </a:schemeClr>
                </a:solidFill>
                <a:latin typeface="Arial" charset="0"/>
                <a:ea typeface="ＭＳ Ｐゴシック" charset="0"/>
                <a:cs typeface="ＭＳ Ｐゴシック" charset="0"/>
              </a:rPr>
              <a:t>Obituary, advertising, Web and photo manipulation: Have policies in place to avoid confusion or decisions that result in </a:t>
            </a:r>
            <a:r>
              <a:rPr lang="ja-JP" altLang="en-US" sz="2000" dirty="0">
                <a:solidFill>
                  <a:schemeClr val="accent4">
                    <a:lumMod val="75000"/>
                  </a:schemeClr>
                </a:solidFill>
                <a:latin typeface="Arial" charset="0"/>
                <a:ea typeface="ＭＳ Ｐゴシック" charset="0"/>
                <a:cs typeface="ＭＳ Ｐゴシック" charset="0"/>
              </a:rPr>
              <a:t>“</a:t>
            </a:r>
            <a:r>
              <a:rPr lang="en-US" altLang="ja-JP" sz="2000" dirty="0">
                <a:solidFill>
                  <a:schemeClr val="accent4">
                    <a:lumMod val="75000"/>
                  </a:schemeClr>
                </a:solidFill>
                <a:latin typeface="Arial" charset="0"/>
                <a:ea typeface="ＭＳ Ｐゴシック" charset="0"/>
                <a:cs typeface="ＭＳ Ｐゴシック" charset="0"/>
              </a:rPr>
              <a:t>viewpoint discrimination.</a:t>
            </a:r>
            <a:r>
              <a:rPr lang="ja-JP" altLang="en-US" sz="2000" dirty="0">
                <a:solidFill>
                  <a:schemeClr val="accent4">
                    <a:lumMod val="75000"/>
                  </a:schemeClr>
                </a:solidFill>
                <a:latin typeface="Arial" charset="0"/>
                <a:ea typeface="ＭＳ Ｐゴシック" charset="0"/>
                <a:cs typeface="ＭＳ Ｐゴシック" charset="0"/>
              </a:rPr>
              <a:t>”</a:t>
            </a:r>
            <a:r>
              <a:rPr lang="en-US" altLang="ja-JP" sz="2000" dirty="0">
                <a:solidFill>
                  <a:schemeClr val="accent4">
                    <a:lumMod val="75000"/>
                  </a:schemeClr>
                </a:solidFill>
                <a:latin typeface="Arial" charset="0"/>
                <a:ea typeface="ＭＳ Ｐゴシック" charset="0"/>
                <a:cs typeface="ＭＳ Ｐゴシック" charset="0"/>
              </a:rPr>
              <a:t> Apply your policies </a:t>
            </a:r>
            <a:r>
              <a:rPr lang="en-US" altLang="ja-JP" sz="2000" dirty="0" smtClean="0">
                <a:solidFill>
                  <a:schemeClr val="accent4">
                    <a:lumMod val="75000"/>
                  </a:schemeClr>
                </a:solidFill>
                <a:latin typeface="Arial" charset="0"/>
                <a:ea typeface="ＭＳ Ｐゴシック" charset="0"/>
                <a:cs typeface="ＭＳ Ｐゴシック" charset="0"/>
              </a:rPr>
              <a:t>consistently: (all student media should </a:t>
            </a:r>
            <a:r>
              <a:rPr lang="en-US" altLang="ja-JP" sz="2000" dirty="0">
                <a:solidFill>
                  <a:schemeClr val="accent4">
                    <a:lumMod val="75000"/>
                  </a:schemeClr>
                </a:solidFill>
                <a:latin typeface="Arial" charset="0"/>
                <a:ea typeface="ＭＳ Ｐゴシック" charset="0"/>
                <a:cs typeface="ＭＳ Ｐゴシック" charset="0"/>
              </a:rPr>
              <a:t>be the same).</a:t>
            </a:r>
          </a:p>
          <a:p>
            <a:r>
              <a:rPr lang="en-US" dirty="0" smtClean="0"/>
              <a:t>:</a:t>
            </a:r>
            <a:endParaRPr lang="en-US" dirty="0"/>
          </a:p>
        </p:txBody>
      </p:sp>
      <p:sp>
        <p:nvSpPr>
          <p:cNvPr id="5" name="TextBox 4"/>
          <p:cNvSpPr txBox="1"/>
          <p:nvPr/>
        </p:nvSpPr>
        <p:spPr>
          <a:xfrm>
            <a:off x="4832900" y="117584"/>
            <a:ext cx="3139621" cy="646331"/>
          </a:xfrm>
          <a:prstGeom prst="rect">
            <a:avLst/>
          </a:prstGeom>
          <a:noFill/>
        </p:spPr>
        <p:txBody>
          <a:bodyPr wrap="square" rtlCol="0">
            <a:spAutoFit/>
          </a:bodyPr>
          <a:lstStyle/>
          <a:p>
            <a:r>
              <a:rPr lang="en-US" dirty="0" smtClean="0">
                <a:latin typeface="American Typewriter Light"/>
              </a:rPr>
              <a:t>Choosing editorial policies</a:t>
            </a:r>
          </a:p>
          <a:p>
            <a:endParaRPr lang="en-US" dirty="0"/>
          </a:p>
        </p:txBody>
      </p:sp>
    </p:spTree>
    <p:extLst>
      <p:ext uri="{BB962C8B-B14F-4D97-AF65-F5344CB8AC3E}">
        <p14:creationId xmlns:p14="http://schemas.microsoft.com/office/powerpoint/2010/main" val="1196544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92618"/>
            <a:ext cx="7024744" cy="1143000"/>
          </a:xfrm>
        </p:spPr>
        <p:txBody>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 last word on policies</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1043492" y="1959154"/>
            <a:ext cx="6777317" cy="3508977"/>
          </a:xfrm>
        </p:spPr>
        <p:txBody>
          <a:bodyPr>
            <a:normAutofit fontScale="77500" lnSpcReduction="20000"/>
          </a:bodyPr>
          <a:lstStyle/>
          <a:p>
            <a:r>
              <a:rPr lang="en-US" sz="3600" dirty="0">
                <a:latin typeface="Arial" charset="0"/>
                <a:ea typeface="ＭＳ Ｐゴシック" charset="0"/>
                <a:cs typeface="ＭＳ Ｐゴシック" charset="0"/>
              </a:rPr>
              <a:t>A weak </a:t>
            </a:r>
            <a:r>
              <a:rPr lang="en-US" sz="3600" dirty="0" smtClean="0">
                <a:latin typeface="Arial" charset="0"/>
                <a:ea typeface="ＭＳ Ｐゴシック" charset="0"/>
                <a:cs typeface="ＭＳ Ｐゴシック" charset="0"/>
              </a:rPr>
              <a:t>policy, </a:t>
            </a:r>
            <a:r>
              <a:rPr lang="en-US" sz="3600" dirty="0">
                <a:latin typeface="Arial" charset="0"/>
                <a:ea typeface="ＭＳ Ｐゴシック" charset="0"/>
                <a:cs typeface="ＭＳ Ｐゴシック" charset="0"/>
              </a:rPr>
              <a:t>a wrong one, is the first step on the long road to prior review </a:t>
            </a:r>
            <a:r>
              <a:rPr lang="en-US" sz="3600" dirty="0" smtClean="0">
                <a:latin typeface="Arial" charset="0"/>
                <a:ea typeface="ＭＳ Ｐゴシック" charset="0"/>
                <a:cs typeface="ＭＳ Ｐゴシック" charset="0"/>
              </a:rPr>
              <a:t>– </a:t>
            </a:r>
            <a:r>
              <a:rPr lang="en-US" sz="3600" dirty="0">
                <a:latin typeface="Arial" charset="0"/>
                <a:ea typeface="ＭＳ Ｐゴシック" charset="0"/>
                <a:cs typeface="ＭＳ Ｐゴシック" charset="0"/>
              </a:rPr>
              <a:t>censorship and loss of your credibility and of responsible journalism that truly serves the needs of its communities</a:t>
            </a:r>
            <a:r>
              <a:rPr lang="en-US" sz="3600" dirty="0" smtClean="0">
                <a:latin typeface="Arial" charset="0"/>
                <a:ea typeface="ＭＳ Ｐゴシック" charset="0"/>
                <a:cs typeface="ＭＳ Ｐゴシック" charset="0"/>
              </a:rPr>
              <a:t>.</a:t>
            </a:r>
          </a:p>
          <a:p>
            <a:r>
              <a:rPr lang="en-US" sz="3600" dirty="0" smtClean="0">
                <a:latin typeface="Arial" charset="0"/>
                <a:ea typeface="ＭＳ Ｐゴシック" charset="0"/>
                <a:cs typeface="ＭＳ Ｐゴシック" charset="0"/>
              </a:rPr>
              <a:t>For sample policies, modes and more information: </a:t>
            </a:r>
            <a:r>
              <a:rPr lang="en-US" sz="3600" dirty="0" smtClean="0">
                <a:latin typeface="Arial" charset="0"/>
                <a:ea typeface="ＭＳ Ｐゴシック" charset="0"/>
                <a:cs typeface="ＭＳ Ｐゴシック" charset="0"/>
                <a:hlinkClick r:id="rId2"/>
              </a:rPr>
              <a:t>http://jeasprc.org </a:t>
            </a:r>
            <a:r>
              <a:rPr lang="en-US" sz="3600" dirty="0" smtClean="0">
                <a:latin typeface="Arial" charset="0"/>
                <a:ea typeface="ＭＳ Ｐゴシック" charset="0"/>
                <a:cs typeface="ＭＳ Ｐゴシック" charset="0"/>
              </a:rPr>
              <a:t>or </a:t>
            </a:r>
            <a:r>
              <a:rPr lang="en-US" sz="3600" dirty="0" smtClean="0">
                <a:latin typeface="Arial" charset="0"/>
                <a:ea typeface="ＭＳ Ｐゴシック" charset="0"/>
                <a:cs typeface="ＭＳ Ｐゴシック" charset="0"/>
                <a:hlinkClick r:id="rId3"/>
              </a:rPr>
              <a:t>http://jeapressrights.org</a:t>
            </a:r>
            <a:endParaRPr lang="en-US" sz="3600" dirty="0" smtClean="0">
              <a:latin typeface="Arial" charset="0"/>
              <a:ea typeface="ＭＳ Ｐゴシック" charset="0"/>
              <a:cs typeface="ＭＳ Ｐゴシック" charset="0"/>
            </a:endParaRPr>
          </a:p>
          <a:p>
            <a:r>
              <a:rPr lang="en-US" sz="3600" dirty="0" smtClean="0">
                <a:latin typeface="Arial" charset="0"/>
                <a:ea typeface="ＭＳ Ｐゴシック" charset="0"/>
                <a:cs typeface="ＭＳ Ｐゴシック" charset="0"/>
              </a:rPr>
              <a:t>For contact: </a:t>
            </a:r>
            <a:r>
              <a:rPr lang="en-US" sz="3600" dirty="0" err="1" smtClean="0">
                <a:latin typeface="Arial" charset="0"/>
                <a:ea typeface="ＭＳ Ｐゴシック" charset="0"/>
                <a:cs typeface="ＭＳ Ｐゴシック" charset="0"/>
              </a:rPr>
              <a:t>jabowen@kent.edu</a:t>
            </a:r>
            <a:endParaRPr lang="en-US" sz="3600" dirty="0">
              <a:latin typeface="Arial" charset="0"/>
              <a:ea typeface="ＭＳ Ｐゴシック" charset="0"/>
              <a:cs typeface="ＭＳ Ｐゴシック" charset="0"/>
            </a:endParaRPr>
          </a:p>
          <a:p>
            <a:endParaRPr lang="en-US" dirty="0"/>
          </a:p>
        </p:txBody>
      </p:sp>
      <p:sp>
        <p:nvSpPr>
          <p:cNvPr id="5" name="TextBox 4"/>
          <p:cNvSpPr txBox="1"/>
          <p:nvPr/>
        </p:nvSpPr>
        <p:spPr>
          <a:xfrm>
            <a:off x="4832900" y="117584"/>
            <a:ext cx="3139621" cy="646331"/>
          </a:xfrm>
          <a:prstGeom prst="rect">
            <a:avLst/>
          </a:prstGeom>
          <a:noFill/>
        </p:spPr>
        <p:txBody>
          <a:bodyPr wrap="square" rtlCol="0">
            <a:spAutoFit/>
          </a:bodyPr>
          <a:lstStyle/>
          <a:p>
            <a:r>
              <a:rPr lang="en-US" dirty="0" smtClean="0">
                <a:latin typeface="American Typewriter Light"/>
              </a:rPr>
              <a:t>Choosing editorial policies</a:t>
            </a:r>
          </a:p>
          <a:p>
            <a:endParaRPr lang="en-US" dirty="0"/>
          </a:p>
        </p:txBody>
      </p:sp>
    </p:spTree>
    <p:extLst>
      <p:ext uri="{BB962C8B-B14F-4D97-AF65-F5344CB8AC3E}">
        <p14:creationId xmlns:p14="http://schemas.microsoft.com/office/powerpoint/2010/main" val="355451703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165</TotalTime>
  <Words>680</Words>
  <Application>Microsoft Macintosh PowerPoint</Application>
  <PresentationFormat>On-screen Show (4:3)</PresentationFormat>
  <Paragraphs>64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Austin</vt:lpstr>
      <vt:lpstr>What  you select  does make a difference </vt:lpstr>
      <vt:lpstr>To avoid restrictive policies, we would create  precisely worded policies that protect all parties.  They also protect student freedoms  and encourage journalistic responsibility.  Our recommendations include: </vt:lpstr>
      <vt:lpstr>What do we mean by a forum? The distinction is now important</vt:lpstr>
      <vt:lpstr>“Designated public forum  for student expression”</vt:lpstr>
      <vt:lpstr>Examples of what to avoid:</vt:lpstr>
      <vt:lpstr>What policy wording means:</vt:lpstr>
      <vt:lpstr>A last word on policies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JMC TechHelp</dc:creator>
  <cp:lastModifiedBy>JMC TechHelp</cp:lastModifiedBy>
  <cp:revision>46</cp:revision>
  <dcterms:created xsi:type="dcterms:W3CDTF">2011-10-15T03:01:02Z</dcterms:created>
  <dcterms:modified xsi:type="dcterms:W3CDTF">2012-07-31T18:50:55Z</dcterms:modified>
</cp:coreProperties>
</file>